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 showGuides="1">
      <p:cViewPr>
        <p:scale>
          <a:sx n="96" d="100"/>
          <a:sy n="96" d="100"/>
        </p:scale>
        <p:origin x="1752" y="448"/>
      </p:cViewPr>
      <p:guideLst>
        <p:guide orient="horz" pos="311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03405"/>
            <a:ext cx="7924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32201"/>
            <a:ext cx="7924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23846"/>
            <a:ext cx="2488881" cy="365125"/>
          </a:xfrm>
        </p:spPr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4323847"/>
            <a:ext cx="528732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8"/>
            <a:ext cx="2352675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85" y="4697362"/>
            <a:ext cx="861952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884" y="977035"/>
            <a:ext cx="861278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5516716"/>
            <a:ext cx="861822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4"/>
            <a:ext cx="861822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649134"/>
            <a:ext cx="84201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1" y="3509768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4174598"/>
            <a:ext cx="8426981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9439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50746" y="80772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627" y="302133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4703"/>
            <a:ext cx="842268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41" y="3648317"/>
            <a:ext cx="84214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78885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8885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7" y="762001"/>
            <a:ext cx="6909434" cy="13038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3891" y="2202080"/>
            <a:ext cx="277368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389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7423" y="2201333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75846" y="2904068"/>
            <a:ext cx="277368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8429" y="2192866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843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7" y="762000"/>
            <a:ext cx="6913816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3890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3890" y="2331720"/>
            <a:ext cx="277368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3890" y="4796104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96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6195" y="2331720"/>
            <a:ext cx="277368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65096" y="4796103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812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811" y="2331722"/>
            <a:ext cx="277368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711" y="4796101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2194560"/>
            <a:ext cx="8618220" cy="406908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0472" y="747184"/>
            <a:ext cx="167163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746126"/>
            <a:ext cx="6801205" cy="424973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5"/>
            <a:ext cx="861822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3641726"/>
            <a:ext cx="861822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9" y="381002"/>
            <a:ext cx="722771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90" y="2194560"/>
            <a:ext cx="4236461" cy="40690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941" y="2194560"/>
            <a:ext cx="4233168" cy="40690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09435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719" y="2183802"/>
            <a:ext cx="399063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9" y="3132668"/>
            <a:ext cx="4236461" cy="313097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4770" y="2183802"/>
            <a:ext cx="39873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940" y="3132668"/>
            <a:ext cx="4233169" cy="313097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746760"/>
            <a:ext cx="5052060" cy="5516880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334327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4415374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3984" y="751242"/>
            <a:ext cx="3980420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4415374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094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194560"/>
            <a:ext cx="861822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6582" y="6356352"/>
            <a:ext cx="231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890" y="6355847"/>
            <a:ext cx="615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7" y="381002"/>
            <a:ext cx="214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95573" y="1170248"/>
            <a:ext cx="6996112" cy="10593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effets de la </a:t>
            </a:r>
            <a:r>
              <a:rPr lang="fr-FR" dirty="0" err="1" smtClean="0"/>
              <a:t>Biodanza</a:t>
            </a:r>
            <a:r>
              <a:rPr lang="fr-FR" dirty="0" smtClean="0"/>
              <a:t>®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14338" y="2060812"/>
            <a:ext cx="2808351" cy="807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Des effets positifs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/>
              <a:t>sur </a:t>
            </a:r>
            <a:r>
              <a:rPr lang="fr-FR" sz="1800" dirty="0"/>
              <a:t>la santé </a:t>
            </a:r>
            <a:r>
              <a:rPr lang="fr-FR" sz="1800" dirty="0" smtClean="0"/>
              <a:t>et le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/>
              <a:t>bien-être général</a:t>
            </a:r>
            <a:endParaRPr lang="fr-FR" sz="1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5"/>
          </p:nvPr>
        </p:nvSpPr>
        <p:spPr>
          <a:xfrm>
            <a:off x="414338" y="2969564"/>
            <a:ext cx="2744025" cy="2806003"/>
          </a:xfrm>
        </p:spPr>
        <p:txBody>
          <a:bodyPr>
            <a:noAutofit/>
          </a:bodyPr>
          <a:lstStyle/>
          <a:p>
            <a:r>
              <a:rPr lang="fr-FR" sz="1200" dirty="0" smtClean="0"/>
              <a:t>La </a:t>
            </a:r>
            <a:r>
              <a:rPr lang="fr-FR" sz="1200" dirty="0" err="1" smtClean="0"/>
              <a:t>Biodanza</a:t>
            </a:r>
            <a:r>
              <a:rPr lang="fr-FR" sz="1200" dirty="0" smtClean="0"/>
              <a:t>® a plus d’effets positifs que le seul mouvement, car elle stimule aussi les pensées et les émotions positives. Elle permet d’atteindre un état global de bien-être et d’harmonie.</a:t>
            </a:r>
          </a:p>
          <a:p>
            <a:r>
              <a:rPr lang="fr-FR" sz="1200" dirty="0" smtClean="0"/>
              <a:t>On constate des effets positifs chez les personnes en bonne santé, ainsi que chez des personnes atteintes de maladies chroniques.</a:t>
            </a:r>
          </a:p>
          <a:p>
            <a:r>
              <a:rPr lang="fr-FR" sz="1200" dirty="0" smtClean="0"/>
              <a:t>Des études sur ces effets sont en cours de validation.</a:t>
            </a:r>
            <a:endParaRPr lang="fr-FR" sz="12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3378201" y="2359593"/>
            <a:ext cx="2808351" cy="509059"/>
          </a:xfrm>
        </p:spPr>
        <p:txBody>
          <a:bodyPr/>
          <a:lstStyle/>
          <a:p>
            <a:r>
              <a:rPr lang="fr-FR" sz="1800" dirty="0"/>
              <a:t>Sur le plan physique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16"/>
          </p:nvPr>
        </p:nvSpPr>
        <p:spPr>
          <a:xfrm>
            <a:off x="3376623" y="2940213"/>
            <a:ext cx="2809104" cy="1811669"/>
          </a:xfrm>
        </p:spPr>
        <p:txBody>
          <a:bodyPr>
            <a:normAutofit/>
          </a:bodyPr>
          <a:lstStyle/>
          <a:p>
            <a:r>
              <a:rPr lang="fr-FR" sz="1200" dirty="0"/>
              <a:t>La </a:t>
            </a:r>
            <a:r>
              <a:rPr lang="fr-FR" sz="1200" dirty="0" err="1" smtClean="0"/>
              <a:t>Biodanza</a:t>
            </a:r>
            <a:r>
              <a:rPr lang="fr-FR" sz="1200" dirty="0" smtClean="0"/>
              <a:t>® </a:t>
            </a:r>
            <a:r>
              <a:rPr lang="fr-FR" sz="1200" dirty="0"/>
              <a:t>apporte une amélioration générale de l’état physique, diminue le stress, permet de se relaxer et procure un bien-être durable.</a:t>
            </a:r>
          </a:p>
          <a:p>
            <a:r>
              <a:rPr lang="fr-FR" sz="1200" dirty="0" smtClean="0"/>
              <a:t>Elle ne vise pas la performance, mais l’</a:t>
            </a:r>
            <a:r>
              <a:rPr lang="fr-FR" sz="1200" dirty="0" err="1" smtClean="0"/>
              <a:t>auto-régulation</a:t>
            </a:r>
            <a:r>
              <a:rPr lang="fr-FR" sz="1200" dirty="0" smtClean="0"/>
              <a:t>.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542087" y="2359593"/>
            <a:ext cx="3240088" cy="509059"/>
          </a:xfrm>
        </p:spPr>
        <p:txBody>
          <a:bodyPr/>
          <a:lstStyle/>
          <a:p>
            <a:r>
              <a:rPr lang="fr-FR" sz="1800" dirty="0"/>
              <a:t>Sur le plan psychologique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7"/>
          </p:nvPr>
        </p:nvSpPr>
        <p:spPr>
          <a:xfrm>
            <a:off x="6541260" y="2921322"/>
            <a:ext cx="2809179" cy="2520108"/>
          </a:xfrm>
        </p:spPr>
        <p:txBody>
          <a:bodyPr>
            <a:noAutofit/>
          </a:bodyPr>
          <a:lstStyle/>
          <a:p>
            <a:r>
              <a:rPr lang="fr-FR" sz="1200" dirty="0" smtClean="0"/>
              <a:t>La </a:t>
            </a:r>
            <a:r>
              <a:rPr lang="fr-FR" sz="1200" dirty="0" err="1" smtClean="0"/>
              <a:t>Biodanza</a:t>
            </a:r>
            <a:r>
              <a:rPr lang="fr-FR" sz="1200" dirty="0" smtClean="0"/>
              <a:t>® renforce l’estime de soi et la confiance en soi. Elle favorise la construction d’une identité épanouie, le développement et l’expression de ce qu’il y a de meilleur en soi.</a:t>
            </a:r>
          </a:p>
          <a:p>
            <a:r>
              <a:rPr lang="fr-FR" sz="1200" dirty="0" smtClean="0"/>
              <a:t>Elle invite à prendre sa vie en mains, pour un mieux-être durable.</a:t>
            </a:r>
          </a:p>
          <a:p>
            <a:r>
              <a:rPr lang="fr-FR" sz="1200" dirty="0" smtClean="0"/>
              <a:t>La </a:t>
            </a:r>
            <a:r>
              <a:rPr lang="fr-FR" sz="1200" dirty="0" err="1" smtClean="0"/>
              <a:t>Biodanza</a:t>
            </a:r>
            <a:r>
              <a:rPr lang="fr-FR" sz="1200" dirty="0" smtClean="0"/>
              <a:t>® a des effets positifs en cas de burnout, d’idées noires ou de mélancolie existentielle, en renforçant la joie de vivre et le plaisir d’être vivant.</a:t>
            </a:r>
            <a:endParaRPr lang="fr-FR" sz="1200" dirty="0"/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3378954" y="4271674"/>
            <a:ext cx="2808351" cy="509059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Sur le plan social</a:t>
            </a:r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3377376" y="4842647"/>
            <a:ext cx="2808351" cy="1952570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La </a:t>
            </a:r>
            <a:r>
              <a:rPr lang="fr-FR" sz="1200" dirty="0" err="1" smtClean="0"/>
              <a:t>Biodanza</a:t>
            </a:r>
            <a:r>
              <a:rPr lang="fr-FR" sz="1200" dirty="0" smtClean="0"/>
              <a:t>® </a:t>
            </a:r>
            <a:r>
              <a:rPr lang="fr-FR" sz="1200" dirty="0"/>
              <a:t>développe l’empathie et les compétences relationnelles. Le respect de ses propres limites et l’interaction en feedback stimulent le souci des autres, le soutien mutuel et la création de liens sociaux. </a:t>
            </a:r>
          </a:p>
          <a:p>
            <a:r>
              <a:rPr lang="fr-FR" sz="1200" dirty="0"/>
              <a:t>Les séances se passent dans un climat bienveillant, de confiance, sans critique ni jugement.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339" y="5811927"/>
            <a:ext cx="2744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/>
              <a:t>Health</a:t>
            </a:r>
            <a:r>
              <a:rPr lang="fr-FR" sz="900" dirty="0"/>
              <a:t> </a:t>
            </a:r>
            <a:r>
              <a:rPr lang="fr-FR" sz="900" dirty="0" err="1"/>
              <a:t>effects</a:t>
            </a:r>
            <a:r>
              <a:rPr lang="fr-FR" sz="900" dirty="0"/>
              <a:t> </a:t>
            </a:r>
            <a:r>
              <a:rPr lang="fr-FR" sz="900" dirty="0" err="1"/>
              <a:t>derived</a:t>
            </a:r>
            <a:r>
              <a:rPr lang="fr-FR" sz="900" dirty="0"/>
              <a:t> </a:t>
            </a:r>
            <a:r>
              <a:rPr lang="fr-FR" sz="900" dirty="0" err="1"/>
              <a:t>from</a:t>
            </a:r>
            <a:r>
              <a:rPr lang="fr-FR" sz="900" dirty="0"/>
              <a:t> an </a:t>
            </a:r>
            <a:r>
              <a:rPr lang="fr-FR" sz="900" dirty="0" err="1"/>
              <a:t>annual</a:t>
            </a:r>
            <a:r>
              <a:rPr lang="fr-FR" sz="900" dirty="0"/>
              <a:t> course </a:t>
            </a:r>
          </a:p>
          <a:p>
            <a:r>
              <a:rPr lang="fr-FR" sz="900" dirty="0"/>
              <a:t>of </a:t>
            </a:r>
            <a:r>
              <a:rPr lang="fr-FR" sz="900" dirty="0" err="1"/>
              <a:t>Biodanza</a:t>
            </a:r>
            <a:r>
              <a:rPr lang="fr-FR" sz="900" dirty="0"/>
              <a:t>®: an </a:t>
            </a:r>
            <a:r>
              <a:rPr lang="fr-FR" sz="900" dirty="0" err="1"/>
              <a:t>empirical</a:t>
            </a:r>
            <a:r>
              <a:rPr lang="fr-FR" sz="900" dirty="0"/>
              <a:t> </a:t>
            </a:r>
            <a:r>
              <a:rPr lang="fr-FR" sz="900" dirty="0" err="1"/>
              <a:t>study</a:t>
            </a:r>
            <a:r>
              <a:rPr lang="fr-FR" sz="900" dirty="0"/>
              <a:t>. M.T. </a:t>
            </a:r>
            <a:r>
              <a:rPr lang="fr-FR" sz="900" dirty="0" err="1">
                <a:latin typeface="+mj-lt"/>
              </a:rPr>
              <a:t>Giannelli</a:t>
            </a:r>
            <a:r>
              <a:rPr lang="fr-FR" sz="900" dirty="0">
                <a:latin typeface="+mj-lt"/>
              </a:rPr>
              <a:t>, </a:t>
            </a:r>
            <a:r>
              <a:rPr lang="fr-FR" sz="900" dirty="0" smtClean="0">
                <a:latin typeface="+mj-lt"/>
              </a:rPr>
              <a:t>P</a:t>
            </a:r>
            <a:r>
              <a:rPr lang="fr-FR" sz="900" dirty="0">
                <a:latin typeface="+mj-lt"/>
              </a:rPr>
              <a:t>. </a:t>
            </a:r>
            <a:r>
              <a:rPr lang="fr-FR" sz="900" dirty="0" err="1">
                <a:latin typeface="+mj-lt"/>
              </a:rPr>
              <a:t>Giannino</a:t>
            </a:r>
            <a:r>
              <a:rPr lang="fr-FR" sz="900" dirty="0">
                <a:latin typeface="+mj-lt"/>
              </a:rPr>
              <a:t>, A. </a:t>
            </a:r>
            <a:r>
              <a:rPr lang="fr-FR" sz="900" dirty="0" err="1">
                <a:latin typeface="+mj-lt"/>
              </a:rPr>
              <a:t>Mingarelli</a:t>
            </a:r>
            <a:r>
              <a:rPr lang="fr-FR" sz="900" dirty="0">
                <a:latin typeface="+mj-lt"/>
              </a:rPr>
              <a:t>. </a:t>
            </a:r>
          </a:p>
          <a:p>
            <a:r>
              <a:rPr lang="fr-FR" sz="900" dirty="0" err="1">
                <a:latin typeface="+mj-lt"/>
              </a:rPr>
              <a:t>Published</a:t>
            </a:r>
            <a:r>
              <a:rPr lang="fr-FR" sz="900" dirty="0">
                <a:latin typeface="+mj-lt"/>
              </a:rPr>
              <a:t> in </a:t>
            </a:r>
            <a:r>
              <a:rPr lang="fr-FR" sz="900" dirty="0" err="1">
                <a:latin typeface="+mj-lt"/>
              </a:rPr>
              <a:t>Psicologia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della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Salute</a:t>
            </a:r>
            <a:r>
              <a:rPr lang="fr-FR" sz="900" dirty="0">
                <a:latin typeface="+mj-lt"/>
              </a:rPr>
              <a:t> (Psychology </a:t>
            </a:r>
            <a:r>
              <a:rPr lang="fr-FR" sz="900" dirty="0" smtClean="0">
                <a:latin typeface="+mj-lt"/>
              </a:rPr>
              <a:t>of </a:t>
            </a:r>
            <a:r>
              <a:rPr lang="fr-FR" sz="900" dirty="0" err="1">
                <a:latin typeface="+mj-lt"/>
              </a:rPr>
              <a:t>Health</a:t>
            </a:r>
            <a:r>
              <a:rPr lang="fr-FR" sz="900" dirty="0">
                <a:latin typeface="+mj-lt"/>
              </a:rPr>
              <a:t>). Franco </a:t>
            </a:r>
            <a:r>
              <a:rPr lang="fr-FR" sz="900" dirty="0" err="1">
                <a:latin typeface="+mj-lt"/>
              </a:rPr>
              <a:t>Angeli</a:t>
            </a:r>
            <a:r>
              <a:rPr lang="fr-FR" sz="900" dirty="0">
                <a:latin typeface="+mj-lt"/>
              </a:rPr>
              <a:t> Issue 1/2015, pp 84-107.</a:t>
            </a:r>
          </a:p>
        </p:txBody>
      </p:sp>
      <p:sp>
        <p:nvSpPr>
          <p:cNvPr id="15" name="Espace réservé du texte 8"/>
          <p:cNvSpPr txBox="1">
            <a:spLocks/>
          </p:cNvSpPr>
          <p:nvPr/>
        </p:nvSpPr>
        <p:spPr>
          <a:xfrm>
            <a:off x="6542087" y="5775567"/>
            <a:ext cx="2808353" cy="894160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 err="1"/>
              <a:t>Health</a:t>
            </a:r>
            <a:r>
              <a:rPr lang="fr-FR" sz="900" dirty="0"/>
              <a:t> </a:t>
            </a:r>
            <a:r>
              <a:rPr lang="fr-FR" sz="900" dirty="0" err="1"/>
              <a:t>psychology</a:t>
            </a:r>
            <a:r>
              <a:rPr lang="fr-FR" sz="900" dirty="0"/>
              <a:t> and </a:t>
            </a:r>
            <a:r>
              <a:rPr lang="fr-FR" sz="900" dirty="0" err="1"/>
              <a:t>physiological</a:t>
            </a:r>
            <a:r>
              <a:rPr lang="fr-FR" sz="900" dirty="0"/>
              <a:t> </a:t>
            </a:r>
            <a:r>
              <a:rPr lang="fr-FR" sz="900" dirty="0" err="1"/>
              <a:t>effects</a:t>
            </a:r>
            <a:r>
              <a:rPr lang="fr-FR" sz="900" dirty="0"/>
              <a:t> of </a:t>
            </a:r>
            <a:r>
              <a:rPr lang="fr-FR" sz="900" dirty="0" err="1"/>
              <a:t>Biodanza</a:t>
            </a:r>
            <a:r>
              <a:rPr lang="fr-FR" sz="900" dirty="0"/>
              <a:t>®, </a:t>
            </a:r>
            <a:r>
              <a:rPr lang="fr-FR" sz="900" dirty="0" err="1"/>
              <a:t>including</a:t>
            </a:r>
            <a:r>
              <a:rPr lang="fr-FR" sz="900" dirty="0"/>
              <a:t> </a:t>
            </a:r>
            <a:r>
              <a:rPr lang="fr-FR" sz="900" dirty="0" err="1"/>
              <a:t>reduction</a:t>
            </a:r>
            <a:r>
              <a:rPr lang="fr-FR" sz="900" dirty="0"/>
              <a:t> of </a:t>
            </a:r>
            <a:r>
              <a:rPr lang="fr-FR" sz="900" dirty="0" err="1"/>
              <a:t>psychosomatic</a:t>
            </a:r>
            <a:r>
              <a:rPr lang="fr-FR" sz="900" dirty="0"/>
              <a:t> complaints, stress </a:t>
            </a:r>
            <a:r>
              <a:rPr lang="fr-FR" sz="900" dirty="0" err="1"/>
              <a:t>reduction</a:t>
            </a:r>
            <a:r>
              <a:rPr lang="fr-FR" sz="900" dirty="0"/>
              <a:t>, </a:t>
            </a:r>
            <a:r>
              <a:rPr lang="fr-FR" sz="900" dirty="0" err="1"/>
              <a:t>increase</a:t>
            </a:r>
            <a:r>
              <a:rPr lang="fr-FR" sz="900" dirty="0"/>
              <a:t> of </a:t>
            </a:r>
            <a:r>
              <a:rPr lang="fr-FR" sz="900" dirty="0" err="1"/>
              <a:t>optimism</a:t>
            </a:r>
            <a:r>
              <a:rPr lang="fr-FR" sz="900" dirty="0"/>
              <a:t>, self-</a:t>
            </a:r>
            <a:r>
              <a:rPr lang="fr-FR" sz="900" dirty="0" err="1"/>
              <a:t>efficacy</a:t>
            </a:r>
            <a:r>
              <a:rPr lang="fr-FR" sz="900" dirty="0"/>
              <a:t>, positive session </a:t>
            </a:r>
            <a:r>
              <a:rPr lang="fr-FR" sz="900" dirty="0" err="1"/>
              <a:t>effects</a:t>
            </a:r>
            <a:r>
              <a:rPr lang="fr-FR" sz="900" dirty="0"/>
              <a:t>; </a:t>
            </a:r>
            <a:r>
              <a:rPr lang="fr-FR" sz="900" dirty="0" err="1"/>
              <a:t>Villegas</a:t>
            </a:r>
            <a:r>
              <a:rPr lang="fr-FR" sz="900" dirty="0"/>
              <a:t>, </a:t>
            </a:r>
            <a:r>
              <a:rPr lang="fr-FR" sz="900" dirty="0" err="1"/>
              <a:t>Stueck</a:t>
            </a:r>
            <a:r>
              <a:rPr lang="fr-FR" sz="900" dirty="0"/>
              <a:t>, </a:t>
            </a:r>
            <a:r>
              <a:rPr lang="fr-FR" sz="900" dirty="0" err="1"/>
              <a:t>Terren</a:t>
            </a:r>
            <a:r>
              <a:rPr lang="fr-FR" sz="900" dirty="0"/>
              <a:t>, Toro; </a:t>
            </a:r>
            <a:r>
              <a:rPr lang="fr-FR" sz="900" dirty="0" err="1"/>
              <a:t>Universidad</a:t>
            </a:r>
            <a:r>
              <a:rPr lang="fr-FR" sz="900" dirty="0"/>
              <a:t> </a:t>
            </a:r>
            <a:r>
              <a:rPr lang="fr-FR" sz="900" dirty="0" err="1"/>
              <a:t>Abierta</a:t>
            </a:r>
            <a:r>
              <a:rPr lang="fr-FR" sz="900" dirty="0"/>
              <a:t> </a:t>
            </a:r>
            <a:r>
              <a:rPr lang="fr-FR" sz="900" dirty="0" err="1"/>
              <a:t>Interamericana</a:t>
            </a:r>
            <a:r>
              <a:rPr lang="fr-FR" sz="900" dirty="0"/>
              <a:t> Buenos Aires, 1999, 2000.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4"/>
          <a:stretch/>
        </p:blipFill>
        <p:spPr>
          <a:xfrm>
            <a:off x="482541" y="424564"/>
            <a:ext cx="2598226" cy="14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/>
          <p:cNvSpPr txBox="1">
            <a:spLocks/>
          </p:cNvSpPr>
          <p:nvPr/>
        </p:nvSpPr>
        <p:spPr>
          <a:xfrm>
            <a:off x="6665912" y="404735"/>
            <a:ext cx="3240088" cy="917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>
                <a:ea typeface="Geneva" charset="0"/>
                <a:cs typeface="Geneva" charset="0"/>
              </a:rPr>
              <a:t>Bouger, Danser</a:t>
            </a:r>
          </a:p>
          <a:p>
            <a:pPr marL="0" indent="0" algn="ctr">
              <a:buNone/>
            </a:pPr>
            <a:r>
              <a:rPr lang="fr-FR" sz="1463" dirty="0">
                <a:ea typeface="Geneva" charset="0"/>
                <a:cs typeface="Geneva" charset="0"/>
              </a:rPr>
              <a:t>S’exprimer librement</a:t>
            </a:r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7330190" y="5321775"/>
            <a:ext cx="2575808" cy="161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i="1" dirty="0">
                <a:latin typeface="+mj-lt"/>
                <a:ea typeface="Geneva" charset="0"/>
                <a:cs typeface="Geneva" charset="0"/>
              </a:rPr>
              <a:t>« 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La danse active </a:t>
            </a:r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la sensation émouvante </a:t>
            </a:r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d’être vivant</a:t>
            </a:r>
            <a:r>
              <a:rPr lang="fr-FR" sz="1400" i="1" dirty="0">
                <a:latin typeface="+mj-lt"/>
                <a:ea typeface="Geneva" charset="0"/>
                <a:cs typeface="Geneva" charset="0"/>
              </a:rPr>
              <a:t> ».</a:t>
            </a:r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endParaRPr lang="fr-FR" sz="800" i="1" dirty="0"/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endParaRPr lang="fr-FR" sz="600" i="1" dirty="0" smtClean="0"/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i="1" dirty="0" smtClean="0"/>
              <a:t>Rolando </a:t>
            </a:r>
            <a:r>
              <a:rPr lang="fr-FR" sz="1400" i="1" dirty="0"/>
              <a:t>Toro </a:t>
            </a:r>
            <a:r>
              <a:rPr lang="fr-FR" sz="1400" i="1" dirty="0" err="1"/>
              <a:t>Araneda</a:t>
            </a:r>
            <a:endParaRPr lang="fr-FR" sz="1400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78" y="1238275"/>
            <a:ext cx="1339711" cy="1277191"/>
          </a:xfrm>
          <a:prstGeom prst="rect">
            <a:avLst/>
          </a:prstGeom>
        </p:spPr>
      </p:pic>
      <p:sp>
        <p:nvSpPr>
          <p:cNvPr id="16" name="Espace réservé du texte 4"/>
          <p:cNvSpPr txBox="1">
            <a:spLocks/>
          </p:cNvSpPr>
          <p:nvPr/>
        </p:nvSpPr>
        <p:spPr>
          <a:xfrm>
            <a:off x="3587262" y="492649"/>
            <a:ext cx="2670186" cy="50157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</a:t>
            </a:r>
            <a:r>
              <a:rPr lang="fr-FR" sz="1800" dirty="0" smtClean="0"/>
              <a:t>a « danse de la vie »</a:t>
            </a:r>
            <a:endParaRPr lang="fr-FR" sz="1800" dirty="0"/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>
          <a:xfrm>
            <a:off x="3587262" y="845074"/>
            <a:ext cx="2805703" cy="1671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 smtClean="0"/>
              <a:t>La </a:t>
            </a:r>
            <a:r>
              <a:rPr lang="fr-FR" sz="1200" dirty="0" err="1" smtClean="0"/>
              <a:t>Biodanza</a:t>
            </a:r>
            <a:r>
              <a:rPr lang="fr-FR" sz="1200" dirty="0"/>
              <a:t>® </a:t>
            </a:r>
            <a:r>
              <a:rPr lang="fr-FR" sz="1200" dirty="0" smtClean="0"/>
              <a:t>propose </a:t>
            </a:r>
            <a:r>
              <a:rPr lang="fr-FR" sz="1200" dirty="0"/>
              <a:t>une mise en mouvement guidée par des musiques et des consignes appropriées. </a:t>
            </a: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Expression </a:t>
            </a:r>
            <a:r>
              <a:rPr lang="fr-FR" sz="1200" dirty="0"/>
              <a:t>de soi au sein d’un groupe bienveillant, la </a:t>
            </a:r>
            <a:r>
              <a:rPr lang="fr-FR" sz="1200" dirty="0" err="1"/>
              <a:t>Biodanza</a:t>
            </a:r>
            <a:r>
              <a:rPr lang="fr-FR" sz="1200" dirty="0"/>
              <a:t>® permet d’expérimenter la joie de vivre dans l’instant présent.</a:t>
            </a:r>
          </a:p>
        </p:txBody>
      </p:sp>
      <p:sp>
        <p:nvSpPr>
          <p:cNvPr id="19" name="Espace réservé du texte 4"/>
          <p:cNvSpPr txBox="1">
            <a:spLocks/>
          </p:cNvSpPr>
          <p:nvPr/>
        </p:nvSpPr>
        <p:spPr>
          <a:xfrm>
            <a:off x="3587262" y="2516390"/>
            <a:ext cx="2727307" cy="501573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Qui peut pratiquer ?</a:t>
            </a:r>
            <a:endParaRPr lang="fr-FR" sz="1800" dirty="0"/>
          </a:p>
        </p:txBody>
      </p:sp>
      <p:sp>
        <p:nvSpPr>
          <p:cNvPr id="20" name="Espace réservé du texte 7"/>
          <p:cNvSpPr txBox="1">
            <a:spLocks/>
          </p:cNvSpPr>
          <p:nvPr/>
        </p:nvSpPr>
        <p:spPr>
          <a:xfrm>
            <a:off x="3587262" y="2892373"/>
            <a:ext cx="3078650" cy="2269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La </a:t>
            </a:r>
            <a:r>
              <a:rPr lang="fr-FR" sz="1200" dirty="0" err="1"/>
              <a:t>Biodanza</a:t>
            </a:r>
            <a:r>
              <a:rPr lang="fr-FR" sz="1200" dirty="0"/>
              <a:t>® ne demande aucune compétence particulière. Elle est accessible à tous, jeunes ou moins jeunes, </a:t>
            </a:r>
            <a:r>
              <a:rPr lang="fr-FR" sz="1200" dirty="0" smtClean="0"/>
              <a:t>sportifs </a:t>
            </a:r>
            <a:r>
              <a:rPr lang="fr-FR" sz="1200" dirty="0"/>
              <a:t>ou </a:t>
            </a:r>
            <a:r>
              <a:rPr lang="fr-FR" sz="1200" dirty="0" smtClean="0"/>
              <a:t>sédentaires, </a:t>
            </a:r>
            <a:r>
              <a:rPr lang="fr-FR" sz="1200" dirty="0"/>
              <a:t>danseurs ou non danseurs. </a:t>
            </a:r>
          </a:p>
          <a:p>
            <a:pPr marL="0" indent="0">
              <a:buNone/>
            </a:pPr>
            <a:r>
              <a:rPr lang="fr-FR" sz="1200" dirty="0"/>
              <a:t>La pratique régulière au sein d’un groupe hebdomadaire optimise les bénéfices de la </a:t>
            </a:r>
            <a:r>
              <a:rPr lang="fr-FR" sz="1200" dirty="0" err="1" smtClean="0"/>
              <a:t>Biodanza</a:t>
            </a:r>
            <a:r>
              <a:rPr lang="fr-FR" sz="1200" dirty="0" smtClean="0"/>
              <a:t>®.</a:t>
            </a:r>
            <a:endParaRPr lang="fr-FR" sz="1200" dirty="0"/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>
          <a:xfrm>
            <a:off x="334738" y="1683998"/>
            <a:ext cx="2847311" cy="29981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Les professeurs de </a:t>
            </a:r>
            <a:r>
              <a:rPr lang="fr-FR" sz="1200" dirty="0" err="1"/>
              <a:t>Biodanza</a:t>
            </a:r>
            <a:r>
              <a:rPr lang="fr-FR" sz="1200" dirty="0"/>
              <a:t>® ont suivi une formation de trois ans, donné un minimum de huit cours </a:t>
            </a:r>
            <a:r>
              <a:rPr lang="fr-FR" sz="1200" dirty="0" smtClean="0"/>
              <a:t>sous </a:t>
            </a:r>
            <a:r>
              <a:rPr lang="fr-FR" sz="1200" dirty="0"/>
              <a:t>supervision et </a:t>
            </a:r>
            <a:r>
              <a:rPr lang="fr-FR" sz="1200" dirty="0" smtClean="0"/>
              <a:t>rédigé </a:t>
            </a:r>
            <a:r>
              <a:rPr lang="fr-FR" sz="1200" dirty="0"/>
              <a:t>un mémoire de fin d’études.</a:t>
            </a:r>
          </a:p>
          <a:p>
            <a:pPr marL="0" indent="0">
              <a:buNone/>
            </a:pPr>
            <a:r>
              <a:rPr lang="fr-FR" sz="1200" dirty="0"/>
              <a:t>La </a:t>
            </a:r>
            <a:r>
              <a:rPr lang="fr-FR" sz="1200" dirty="0" err="1"/>
              <a:t>Biodanza</a:t>
            </a:r>
            <a:r>
              <a:rPr lang="fr-FR" sz="1200" dirty="0"/>
              <a:t>® est soutenue par l’expérience personnelle de son créateur, Rolando Toro</a:t>
            </a:r>
            <a:r>
              <a:rPr lang="fr-FR" sz="1200" dirty="0" smtClean="0"/>
              <a:t>, et </a:t>
            </a:r>
            <a:r>
              <a:rPr lang="fr-FR" sz="1200" dirty="0"/>
              <a:t>par les connaissances actualisées </a:t>
            </a:r>
            <a:r>
              <a:rPr lang="fr-FR" sz="1200" dirty="0" smtClean="0"/>
              <a:t>              de </a:t>
            </a:r>
            <a:r>
              <a:rPr lang="fr-FR" sz="1200" dirty="0"/>
              <a:t>la biologie, la psychologie</a:t>
            </a:r>
            <a:r>
              <a:rPr lang="fr-FR" sz="1200" dirty="0" smtClean="0"/>
              <a:t>,                    </a:t>
            </a:r>
            <a:r>
              <a:rPr lang="fr-FR" sz="1200" dirty="0"/>
              <a:t>la physiologie, l’anthropologie, </a:t>
            </a:r>
            <a:r>
              <a:rPr lang="fr-FR" sz="1200" dirty="0" smtClean="0"/>
              <a:t>         la </a:t>
            </a:r>
            <a:r>
              <a:rPr lang="fr-FR" sz="1200" dirty="0"/>
              <a:t>philosophie et l’épigénétique.</a:t>
            </a:r>
          </a:p>
        </p:txBody>
      </p:sp>
      <p:sp>
        <p:nvSpPr>
          <p:cNvPr id="22" name="Espace réservé du texte 4"/>
          <p:cNvSpPr txBox="1">
            <a:spLocks/>
          </p:cNvSpPr>
          <p:nvPr/>
        </p:nvSpPr>
        <p:spPr>
          <a:xfrm>
            <a:off x="334739" y="1019052"/>
            <a:ext cx="3309646" cy="50157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Formation des professeurs de </a:t>
            </a:r>
            <a:r>
              <a:rPr lang="fr-FR" sz="1800" dirty="0" err="1"/>
              <a:t>Biodanza</a:t>
            </a:r>
            <a:r>
              <a:rPr lang="fr-FR" sz="1800" dirty="0"/>
              <a:t>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8038" y="3012605"/>
            <a:ext cx="2602636" cy="157543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</a:t>
            </a:r>
            <a:r>
              <a:rPr lang="fr-FR" sz="32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Biodanza</a:t>
            </a:r>
            <a:endParaRPr lang="fr-FR" sz="3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/>
            </a:endParaRPr>
          </a:p>
          <a:p>
            <a:pPr algn="ctr"/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 </a:t>
            </a:r>
            <a:r>
              <a:rPr lang="fr-FR" sz="32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service</a:t>
            </a:r>
            <a:endParaRPr lang="fr-FR" sz="3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 santé</a:t>
            </a:r>
          </a:p>
        </p:txBody>
      </p:sp>
      <p:sp>
        <p:nvSpPr>
          <p:cNvPr id="25" name="Espace réservé du texte 4"/>
          <p:cNvSpPr txBox="1">
            <a:spLocks/>
          </p:cNvSpPr>
          <p:nvPr/>
        </p:nvSpPr>
        <p:spPr>
          <a:xfrm>
            <a:off x="315443" y="4267956"/>
            <a:ext cx="3458486" cy="501573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En savoir plus ?</a:t>
            </a:r>
          </a:p>
        </p:txBody>
      </p:sp>
      <p:sp>
        <p:nvSpPr>
          <p:cNvPr id="26" name="Espace réservé du texte 7"/>
          <p:cNvSpPr txBox="1">
            <a:spLocks/>
          </p:cNvSpPr>
          <p:nvPr/>
        </p:nvSpPr>
        <p:spPr>
          <a:xfrm>
            <a:off x="334738" y="4682116"/>
            <a:ext cx="1888582" cy="453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 err="1"/>
              <a:t>www.biodanza.be</a:t>
            </a: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7563"/>
          <a:stretch/>
        </p:blipFill>
        <p:spPr>
          <a:xfrm>
            <a:off x="315686" y="5512101"/>
            <a:ext cx="6205889" cy="1209803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3587262" y="4588037"/>
            <a:ext cx="2904592" cy="8280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253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23634</TotalTime>
  <Words>531</Words>
  <Application>Microsoft Macintosh PowerPoint</Application>
  <PresentationFormat>Format A4 (210 x 297 mm)</PresentationFormat>
  <Paragraphs>43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Century Gothic</vt:lpstr>
      <vt:lpstr>Geneva</vt:lpstr>
      <vt:lpstr>Arial</vt:lpstr>
      <vt:lpstr>Traînée de condensation</vt:lpstr>
      <vt:lpstr>Les effets de la Biodanza®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effets de la Biodanza</dc:title>
  <dc:subject/>
  <dc:creator>Pascale-Marie Barriquand</dc:creator>
  <cp:keywords/>
  <dc:description/>
  <cp:lastModifiedBy>Pascale-Marie Barriquand</cp:lastModifiedBy>
  <cp:revision>38</cp:revision>
  <cp:lastPrinted>2019-05-19T09:44:31Z</cp:lastPrinted>
  <dcterms:created xsi:type="dcterms:W3CDTF">2019-05-19T06:38:05Z</dcterms:created>
  <dcterms:modified xsi:type="dcterms:W3CDTF">2019-06-26T05:47:43Z</dcterms:modified>
  <cp:category/>
</cp:coreProperties>
</file>